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10058400" cx="7772400"/>
  <p:notesSz cx="6858000" cy="9144000"/>
  <p:embeddedFontLst>
    <p:embeddedFont>
      <p:font typeface="Halant"/>
      <p:regular r:id="rId11"/>
      <p:bold r:id="rId12"/>
    </p:embeddedFont>
    <p:embeddedFont>
      <p:font typeface="Plus Jakarta Sans"/>
      <p:regular r:id="rId13"/>
      <p:bold r:id="rId14"/>
      <p:italic r:id="rId15"/>
      <p:boldItalic r:id="rId16"/>
    </p:embeddedFont>
    <p:embeddedFont>
      <p:font typeface="Inter"/>
      <p:regular r:id="rId17"/>
      <p:bold r:id="rId18"/>
      <p:italic r:id="rId19"/>
      <p:boldItalic r:id="rId20"/>
    </p:embeddedFont>
    <p:embeddedFont>
      <p:font typeface="Plus Jakarta Sans Medium"/>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EF88EAC-498B-4645-AB5A-A1D4F5AC7FE5}">
  <a:tblStyle styleId="{FEF88EAC-498B-4645-AB5A-A1D4F5AC7FE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1" Type="http://schemas.openxmlformats.org/officeDocument/2006/relationships/font" Target="fonts/Halant-regular.fntdata"/><Relationship Id="rId22" Type="http://schemas.openxmlformats.org/officeDocument/2006/relationships/font" Target="fonts/PlusJakartaSansMedium-bold.fntdata"/><Relationship Id="rId10" Type="http://schemas.openxmlformats.org/officeDocument/2006/relationships/slide" Target="slides/slide3.xml"/><Relationship Id="rId21" Type="http://schemas.openxmlformats.org/officeDocument/2006/relationships/font" Target="fonts/PlusJakartaSansMedium-regular.fntdata"/><Relationship Id="rId13" Type="http://schemas.openxmlformats.org/officeDocument/2006/relationships/font" Target="fonts/PlusJakartaSans-regular.fntdata"/><Relationship Id="rId24" Type="http://schemas.openxmlformats.org/officeDocument/2006/relationships/font" Target="fonts/PlusJakartaSansMedium-boldItalic.fntdata"/><Relationship Id="rId12" Type="http://schemas.openxmlformats.org/officeDocument/2006/relationships/font" Target="fonts/Halant-bold.fntdata"/><Relationship Id="rId23" Type="http://schemas.openxmlformats.org/officeDocument/2006/relationships/font" Target="fonts/PlusJakartaSansMedium-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italic.fntdata"/><Relationship Id="rId14" Type="http://schemas.openxmlformats.org/officeDocument/2006/relationships/font" Target="fonts/PlusJakartaSans-bold.fntdata"/><Relationship Id="rId17" Type="http://schemas.openxmlformats.org/officeDocument/2006/relationships/font" Target="fonts/Inter-regular.fntdata"/><Relationship Id="rId16" Type="http://schemas.openxmlformats.org/officeDocument/2006/relationships/font" Target="fonts/PlusJakartaSans-boldItalic.fntdata"/><Relationship Id="rId5" Type="http://schemas.openxmlformats.org/officeDocument/2006/relationships/slideMaster" Target="slideMasters/slideMaster1.xml"/><Relationship Id="rId19" Type="http://schemas.openxmlformats.org/officeDocument/2006/relationships/font" Target="fonts/Inter-italic.fntdata"/><Relationship Id="rId6" Type="http://schemas.openxmlformats.org/officeDocument/2006/relationships/slideMaster" Target="slideMasters/slideMaster2.xml"/><Relationship Id="rId18" Type="http://schemas.openxmlformats.org/officeDocument/2006/relationships/font" Target="fonts/Inter-bold.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8ded274e3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38ded274e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38ded274e3_0_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38ded274e3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38ded274e3_0_68: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38ded274e3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6.jpg"/><Relationship Id="rId4" Type="http://schemas.openxmlformats.org/officeDocument/2006/relationships/image" Target="../media/image3.png"/><Relationship Id="rId5" Type="http://schemas.openxmlformats.org/officeDocument/2006/relationships/image" Target="../media/image5.png"/><Relationship Id="rId6"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a:ea typeface="Plus Jakarta Sans"/>
                <a:cs typeface="Plus Jakarta Sans"/>
                <a:sym typeface="Plus Jakarta Sans"/>
              </a:rPr>
              <a:t>British Imperialism in India</a:t>
            </a:r>
            <a:endParaRPr sz="2200">
              <a:solidFill>
                <a:schemeClr val="dk1"/>
              </a:solidFill>
              <a:latin typeface="Plus Jakarta Sans"/>
              <a:ea typeface="Plus Jakarta Sans"/>
              <a:cs typeface="Plus Jakarta Sans"/>
              <a:sym typeface="Plus Jakarta Sans"/>
            </a:endParaRPr>
          </a:p>
        </p:txBody>
      </p:sp>
      <p:sp>
        <p:nvSpPr>
          <p:cNvPr id="100" name="Google Shape;100;p25"/>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02" name="Google Shape;102;p25"/>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104" name="Google Shape;104;p25"/>
          <p:cNvSpPr txBox="1"/>
          <p:nvPr/>
        </p:nvSpPr>
        <p:spPr>
          <a:xfrm>
            <a:off x="390125" y="1029750"/>
            <a:ext cx="70332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While reading the source below, use highlighters to annotate for phrases and sentences that answer the following question: </a:t>
            </a:r>
            <a:r>
              <a:rPr b="1" i="1" lang="en" sz="1200">
                <a:solidFill>
                  <a:schemeClr val="dk1"/>
                </a:solidFill>
                <a:latin typeface="Halant"/>
                <a:ea typeface="Halant"/>
                <a:cs typeface="Halant"/>
                <a:sym typeface="Halant"/>
              </a:rPr>
              <a:t>What were the motivations behind British imperialism in India?</a:t>
            </a:r>
            <a:endParaRPr sz="1300">
              <a:latin typeface="Halant"/>
              <a:ea typeface="Halant"/>
              <a:cs typeface="Halant"/>
              <a:sym typeface="Halant"/>
            </a:endParaRPr>
          </a:p>
        </p:txBody>
      </p:sp>
      <p:sp>
        <p:nvSpPr>
          <p:cNvPr id="105" name="Google Shape;105;p25"/>
          <p:cNvSpPr txBox="1"/>
          <p:nvPr/>
        </p:nvSpPr>
        <p:spPr>
          <a:xfrm>
            <a:off x="565350" y="6835788"/>
            <a:ext cx="6858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After completing the reading, summarize the motivations for British imperialism in India using the sentence stem below.</a:t>
            </a:r>
            <a:endParaRPr sz="1200">
              <a:solidFill>
                <a:schemeClr val="dk1"/>
              </a:solidFill>
              <a:latin typeface="Halant"/>
              <a:ea typeface="Halant"/>
              <a:cs typeface="Halant"/>
              <a:sym typeface="Halant"/>
            </a:endParaRPr>
          </a:p>
        </p:txBody>
      </p:sp>
      <p:graphicFrame>
        <p:nvGraphicFramePr>
          <p:cNvPr id="106" name="Google Shape;106;p25"/>
          <p:cNvGraphicFramePr/>
          <p:nvPr/>
        </p:nvGraphicFramePr>
        <p:xfrm>
          <a:off x="681300" y="7404050"/>
          <a:ext cx="3000000" cy="3000000"/>
        </p:xfrm>
        <a:graphic>
          <a:graphicData uri="http://schemas.openxmlformats.org/drawingml/2006/table">
            <a:tbl>
              <a:tblPr>
                <a:noFill/>
                <a:tableStyleId>{FEF88EAC-498B-4645-AB5A-A1D4F5AC7FE5}</a:tableStyleId>
              </a:tblPr>
              <a:tblGrid>
                <a:gridCol w="3313050"/>
                <a:gridCol w="3313050"/>
              </a:tblGrid>
              <a:tr h="302850">
                <a:tc>
                  <a:txBody>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Motivation #1</a:t>
                      </a:r>
                      <a:endParaRPr b="1" sz="1200">
                        <a:latin typeface="Inter"/>
                        <a:ea typeface="Inter"/>
                        <a:cs typeface="Inter"/>
                        <a:sym typeface="Inter"/>
                      </a:endParaRPr>
                    </a:p>
                  </a:txBody>
                  <a:tcPr marT="91425" marB="91425" marR="91425" marL="91425" anchor="ctr">
                    <a:solidFill>
                      <a:srgbClr val="D9D9D9"/>
                    </a:solidFill>
                  </a:tcPr>
                </a:tc>
                <a:tc>
                  <a:txBody>
                    <a:bodyPr/>
                    <a:lstStyle/>
                    <a:p>
                      <a:pPr indent="0" lvl="0" marL="0" rtl="0" algn="ctr">
                        <a:lnSpc>
                          <a:spcPct val="115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Motivation #2</a:t>
                      </a:r>
                      <a:endParaRPr b="1" sz="1200">
                        <a:latin typeface="Inter"/>
                        <a:ea typeface="Inter"/>
                        <a:cs typeface="Inter"/>
                        <a:sym typeface="Inter"/>
                      </a:endParaRPr>
                    </a:p>
                  </a:txBody>
                  <a:tcPr marT="91425" marB="91425" marR="91425" marL="91425" anchor="ctr">
                    <a:solidFill>
                      <a:srgbClr val="D9D9D9"/>
                    </a:solidFill>
                  </a:tcPr>
                </a:tc>
              </a:tr>
              <a:tr h="1211475">
                <a:tc>
                  <a:txBody>
                    <a:bodyPr/>
                    <a:lstStyle/>
                    <a:p>
                      <a:pPr indent="0" lvl="0" marL="0" rtl="0" algn="l">
                        <a:spcBef>
                          <a:spcPts val="0"/>
                        </a:spcBef>
                        <a:spcAft>
                          <a:spcPts val="0"/>
                        </a:spcAft>
                        <a:buNone/>
                      </a:pPr>
                      <a:r>
                        <a:rPr b="1" lang="en" sz="1700">
                          <a:solidFill>
                            <a:schemeClr val="dk1"/>
                          </a:solidFill>
                          <a:latin typeface="Inter"/>
                          <a:ea typeface="Inter"/>
                          <a:cs typeface="Inter"/>
                          <a:sym typeface="Inter"/>
                        </a:rPr>
                        <a:t>______________________________</a:t>
                      </a:r>
                      <a:r>
                        <a:rPr lang="en" sz="1200">
                          <a:solidFill>
                            <a:schemeClr val="dk1"/>
                          </a:solidFill>
                          <a:latin typeface="Inter"/>
                          <a:ea typeface="Inter"/>
                          <a:cs typeface="Inter"/>
                          <a:sym typeface="Inter"/>
                        </a:rPr>
                        <a:t>motivated British imperialism in India because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700">
                          <a:solidFill>
                            <a:schemeClr val="dk1"/>
                          </a:solidFill>
                          <a:latin typeface="Inter"/>
                          <a:ea typeface="Inter"/>
                          <a:cs typeface="Inter"/>
                          <a:sym typeface="Inter"/>
                        </a:rPr>
                        <a:t>______________________________</a:t>
                      </a:r>
                      <a:r>
                        <a:rPr lang="en" sz="1200">
                          <a:solidFill>
                            <a:schemeClr val="dk1"/>
                          </a:solidFill>
                          <a:latin typeface="Inter"/>
                          <a:ea typeface="Inter"/>
                          <a:cs typeface="Inter"/>
                          <a:sym typeface="Inter"/>
                        </a:rPr>
                        <a:t>motivated British imperialism in India because </a:t>
                      </a:r>
                      <a:endParaRPr/>
                    </a:p>
                  </a:txBody>
                  <a:tcPr marT="91425" marB="91425" marR="91425" marL="91425">
                    <a:lnB cap="flat" cmpd="sng" w="9525">
                      <a:solidFill>
                        <a:srgbClr val="9E9E9E"/>
                      </a:solidFill>
                      <a:prstDash val="solid"/>
                      <a:round/>
                      <a:headEnd len="sm" w="sm" type="none"/>
                      <a:tailEnd len="sm" w="sm" type="none"/>
                    </a:lnB>
                  </a:tcPr>
                </a:tc>
              </a:tr>
            </a:tbl>
          </a:graphicData>
        </a:graphic>
      </p:graphicFrame>
      <p:graphicFrame>
        <p:nvGraphicFramePr>
          <p:cNvPr id="107" name="Google Shape;107;p25"/>
          <p:cNvGraphicFramePr/>
          <p:nvPr/>
        </p:nvGraphicFramePr>
        <p:xfrm>
          <a:off x="390125" y="1583838"/>
          <a:ext cx="3000000" cy="3000000"/>
        </p:xfrm>
        <a:graphic>
          <a:graphicData uri="http://schemas.openxmlformats.org/drawingml/2006/table">
            <a:tbl>
              <a:tblPr>
                <a:noFill/>
                <a:tableStyleId>{FEF88EAC-498B-4645-AB5A-A1D4F5AC7FE5}</a:tableStyleId>
              </a:tblPr>
              <a:tblGrid>
                <a:gridCol w="7033200"/>
              </a:tblGrid>
              <a:tr h="313850">
                <a:tc>
                  <a:txBody>
                    <a:bodyPr/>
                    <a:lstStyle/>
                    <a:p>
                      <a:pPr indent="0" lvl="0" marL="0" rtl="0" algn="l">
                        <a:spcBef>
                          <a:spcPts val="0"/>
                        </a:spcBef>
                        <a:spcAft>
                          <a:spcPts val="0"/>
                        </a:spcAft>
                        <a:buClr>
                          <a:srgbClr val="000000"/>
                        </a:buClr>
                        <a:buSzPts val="1100"/>
                        <a:buFont typeface="Arial"/>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Beck, Roger B., et al. </a:t>
                      </a:r>
                      <a:r>
                        <a:rPr i="1" lang="en" sz="1200">
                          <a:solidFill>
                            <a:schemeClr val="dk1"/>
                          </a:solidFill>
                          <a:latin typeface="Halant"/>
                          <a:ea typeface="Halant"/>
                          <a:cs typeface="Halant"/>
                          <a:sym typeface="Halant"/>
                        </a:rPr>
                        <a:t>Modern World History: Patterns of Interaction, </a:t>
                      </a:r>
                      <a:r>
                        <a:rPr lang="en" sz="1200">
                          <a:solidFill>
                            <a:schemeClr val="dk1"/>
                          </a:solidFill>
                          <a:latin typeface="Halant"/>
                          <a:ea typeface="Halant"/>
                          <a:cs typeface="Halant"/>
                          <a:sym typeface="Halant"/>
                        </a:rPr>
                        <a:t>McDougal Littell, 2009.</a:t>
                      </a:r>
                      <a:endParaRPr sz="1200">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2367750">
                <a:tc>
                  <a:txBody>
                    <a:bodyPr/>
                    <a:lstStyle/>
                    <a:p>
                      <a:pPr indent="0" lvl="0" marL="0" rtl="0" algn="l">
                        <a:spcBef>
                          <a:spcPts val="0"/>
                        </a:spcBef>
                        <a:spcAft>
                          <a:spcPts val="0"/>
                        </a:spcAft>
                        <a:buClr>
                          <a:schemeClr val="dk1"/>
                        </a:buClr>
                        <a:buSzPts val="1100"/>
                        <a:buFont typeface="Arial"/>
                        <a:buNone/>
                      </a:pPr>
                      <a:r>
                        <a:rPr lang="en" sz="1200">
                          <a:solidFill>
                            <a:srgbClr val="1A1718"/>
                          </a:solidFill>
                          <a:latin typeface="Inter"/>
                          <a:ea typeface="Inter"/>
                          <a:cs typeface="Inter"/>
                          <a:sym typeface="Inter"/>
                        </a:rPr>
                        <a:t>British economic interest in India began in the 1600s, when the British East India Company set up trading posts at Bombay, Madras, and Calcutta. At first, India’s ruling Mughal Dynasty kept European traders under control. By 1707, however, the Mughal Empire was collapsing… In 1757, Robert Clive led East India Company troops in a decisive victory over Indian forces allied with the French at the Battle of Plassey. From that time until 1858, the East India Company was the leading power in India.</a:t>
                      </a:r>
                      <a:endParaRPr sz="1200">
                        <a:solidFill>
                          <a:srgbClr val="1A1718"/>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rgbClr val="1A1718"/>
                          </a:solidFill>
                          <a:latin typeface="Inter"/>
                          <a:ea typeface="Inter"/>
                          <a:cs typeface="Inter"/>
                          <a:sym typeface="Inter"/>
                        </a:rPr>
                        <a:t>…</a:t>
                      </a:r>
                      <a:endParaRPr sz="1200">
                        <a:solidFill>
                          <a:srgbClr val="1A1718"/>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Britain’s “Jewel in the Crown”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first, the British treasured India more for its potential than its actual profit. The Industrial Revolution had turned Britain into the world’s workshop, and India was a major supplier of raw materials for that workshop. Its 300 million people were also a large potential market for British made goods. It is not surprising, then, that the British considered India the brightest “jewel in the crown,” the most valuable of all of Britain’s colonies. The British set up restrictions that prevented the Indian economy from operating on its own. British policies called for India to produce raw materials for British manufacturing and to buy British goods. In addition, Indian competition with British goods was prohibited. For example, India’s own handloom textile industry was almost put out of business by imported British textiles…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British Transport Trade Goods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India became increasingly valuable to the British after they established a railroad network there. Railroads transported raw products from the interior to the ports and manufactured goods back again. Most of the raw materials were agricultural products produced on plantations. Plantation crops included tea, indigo, coffee, cotton, and jute. Another crop was opium. The British shipped opium to China and exchanged it for tea, which they then sold in England.</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08" name="Google Shape;108;p25"/>
          <p:cNvSpPr txBox="1"/>
          <p:nvPr/>
        </p:nvSpPr>
        <p:spPr>
          <a:xfrm>
            <a:off x="338625" y="699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sp>
        <p:nvSpPr>
          <p:cNvPr id="113" name="Google Shape;113;p26"/>
          <p:cNvSpPr txBox="1"/>
          <p:nvPr/>
        </p:nvSpPr>
        <p:spPr>
          <a:xfrm>
            <a:off x="0" y="0"/>
            <a:ext cx="7772400" cy="110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Causation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a:ea typeface="Plus Jakarta Sans"/>
                <a:cs typeface="Plus Jakarta Sans"/>
                <a:sym typeface="Plus Jakarta Sans"/>
              </a:rPr>
              <a:t>Concept Carousel: Document Sets</a:t>
            </a:r>
            <a:endParaRPr sz="2200">
              <a:solidFill>
                <a:schemeClr val="dk1"/>
              </a:solidFill>
              <a:latin typeface="Plus Jakarta Sans"/>
              <a:ea typeface="Plus Jakarta Sans"/>
              <a:cs typeface="Plus Jakarta Sans"/>
              <a:sym typeface="Plus Jakarta Sans"/>
            </a:endParaRPr>
          </a:p>
        </p:txBody>
      </p:sp>
      <p:sp>
        <p:nvSpPr>
          <p:cNvPr id="114" name="Google Shape;114;p26"/>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16" name="Google Shape;116;p26"/>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7" name="Google Shape;117;p26"/>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118" name="Google Shape;118;p26"/>
          <p:cNvSpPr txBox="1"/>
          <p:nvPr/>
        </p:nvSpPr>
        <p:spPr>
          <a:xfrm>
            <a:off x="512625" y="1221700"/>
            <a:ext cx="67644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After examining documents on British power in India, fill in the chart below. For each document listed, identify if it helped the British gain power, maintain power, or both in India. Then, explain your reasoning.</a:t>
            </a:r>
            <a:endParaRPr sz="1200">
              <a:solidFill>
                <a:schemeClr val="dk1"/>
              </a:solidFill>
              <a:latin typeface="Halant"/>
              <a:ea typeface="Halant"/>
              <a:cs typeface="Halant"/>
              <a:sym typeface="Halant"/>
            </a:endParaRPr>
          </a:p>
        </p:txBody>
      </p:sp>
      <p:graphicFrame>
        <p:nvGraphicFramePr>
          <p:cNvPr id="119" name="Google Shape;119;p26"/>
          <p:cNvGraphicFramePr/>
          <p:nvPr/>
        </p:nvGraphicFramePr>
        <p:xfrm>
          <a:off x="390119" y="1960605"/>
          <a:ext cx="3000000" cy="3000000"/>
        </p:xfrm>
        <a:graphic>
          <a:graphicData uri="http://schemas.openxmlformats.org/drawingml/2006/table">
            <a:tbl>
              <a:tblPr>
                <a:noFill/>
                <a:tableStyleId>{FEF88EAC-498B-4645-AB5A-A1D4F5AC7FE5}</a:tableStyleId>
              </a:tblPr>
              <a:tblGrid>
                <a:gridCol w="1763050"/>
                <a:gridCol w="1250425"/>
                <a:gridCol w="3978650"/>
              </a:tblGrid>
              <a:tr h="503050">
                <a:tc>
                  <a:txBody>
                    <a:bodyPr/>
                    <a:lstStyle/>
                    <a:p>
                      <a:pPr indent="0" lvl="0" marL="0" rtl="0" algn="ctr">
                        <a:spcBef>
                          <a:spcPts val="0"/>
                        </a:spcBef>
                        <a:spcAft>
                          <a:spcPts val="0"/>
                        </a:spcAft>
                        <a:buNone/>
                      </a:pPr>
                      <a:r>
                        <a:rPr b="1" lang="en" sz="1200">
                          <a:latin typeface="Inter"/>
                          <a:ea typeface="Inter"/>
                          <a:cs typeface="Inter"/>
                          <a:sym typeface="Inter"/>
                        </a:rPr>
                        <a:t>Document  Set</a:t>
                      </a:r>
                      <a:endParaRPr b="1" sz="1200">
                        <a:latin typeface="Inter"/>
                        <a:ea typeface="Inter"/>
                        <a:cs typeface="Inter"/>
                        <a:sym typeface="Inter"/>
                      </a:endParaRPr>
                    </a:p>
                  </a:txBody>
                  <a:tcPr marT="70650" marB="70650" marR="118325" marL="118325" anchor="ctr"/>
                </a:tc>
                <a:tc>
                  <a:txBody>
                    <a:bodyPr/>
                    <a:lstStyle/>
                    <a:p>
                      <a:pPr indent="0" lvl="0" marL="0" rtl="0" algn="ctr">
                        <a:spcBef>
                          <a:spcPts val="0"/>
                        </a:spcBef>
                        <a:spcAft>
                          <a:spcPts val="0"/>
                        </a:spcAft>
                        <a:buNone/>
                      </a:pPr>
                      <a:r>
                        <a:rPr b="1" lang="en" sz="1200">
                          <a:latin typeface="Inter"/>
                          <a:ea typeface="Inter"/>
                          <a:cs typeface="Inter"/>
                          <a:sym typeface="Inter"/>
                        </a:rPr>
                        <a:t>Gain Power?</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Maintain Power?</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Both?</a:t>
                      </a:r>
                      <a:endParaRPr b="1" sz="1200">
                        <a:latin typeface="Inter"/>
                        <a:ea typeface="Inter"/>
                        <a:cs typeface="Inter"/>
                        <a:sym typeface="Inter"/>
                      </a:endParaRPr>
                    </a:p>
                  </a:txBody>
                  <a:tcPr marT="70650" marB="70650" marR="118325" marL="118325" anchor="ctr"/>
                </a:tc>
                <a:tc>
                  <a:txBody>
                    <a:bodyPr/>
                    <a:lstStyle/>
                    <a:p>
                      <a:pPr indent="0" lvl="0" marL="0" rtl="0" algn="ctr">
                        <a:spcBef>
                          <a:spcPts val="0"/>
                        </a:spcBef>
                        <a:spcAft>
                          <a:spcPts val="0"/>
                        </a:spcAft>
                        <a:buNone/>
                      </a:pPr>
                      <a:r>
                        <a:rPr b="1" lang="en" sz="1200">
                          <a:latin typeface="Inter"/>
                          <a:ea typeface="Inter"/>
                          <a:cs typeface="Inter"/>
                          <a:sym typeface="Inter"/>
                        </a:rPr>
                        <a:t>Explanation</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How did the  method of control described make it possible for the British to gain and/or maintain power in India?</a:t>
                      </a:r>
                      <a:endParaRPr b="1" sz="1200">
                        <a:latin typeface="Inter"/>
                        <a:ea typeface="Inter"/>
                        <a:cs typeface="Inter"/>
                        <a:sym typeface="Inter"/>
                      </a:endParaRPr>
                    </a:p>
                  </a:txBody>
                  <a:tcPr marT="70650" marB="70650" marR="118325" marL="118325" anchor="ctr"/>
                </a:tc>
              </a:tr>
              <a:tr h="424550">
                <a:tc>
                  <a:txBody>
                    <a:bodyPr/>
                    <a:lstStyle/>
                    <a:p>
                      <a:pPr indent="0" lvl="0" marL="0" rtl="0" algn="ctr">
                        <a:spcBef>
                          <a:spcPts val="0"/>
                        </a:spcBef>
                        <a:spcAft>
                          <a:spcPts val="0"/>
                        </a:spcAft>
                        <a:buNone/>
                      </a:pPr>
                      <a:r>
                        <a:rPr i="1" lang="en" sz="1200">
                          <a:latin typeface="Inter"/>
                          <a:ea typeface="Inter"/>
                          <a:cs typeface="Inter"/>
                          <a:sym typeface="Inter"/>
                        </a:rPr>
                        <a:t>#1: Military Force</a:t>
                      </a:r>
                      <a:endParaRPr i="1" sz="1200">
                        <a:latin typeface="Inter"/>
                        <a:ea typeface="Inter"/>
                        <a:cs typeface="Inter"/>
                        <a:sym typeface="Inter"/>
                      </a:endParaRPr>
                    </a:p>
                  </a:txBody>
                  <a:tcPr marT="70650" marB="70650" marR="118325" marL="1183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nchor="ct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tc>
              </a:tr>
              <a:tr h="487250">
                <a:tc>
                  <a:txBody>
                    <a:bodyPr/>
                    <a:lstStyle/>
                    <a:p>
                      <a:pPr indent="0" lvl="0" marL="0" rtl="0" algn="ctr">
                        <a:spcBef>
                          <a:spcPts val="0"/>
                        </a:spcBef>
                        <a:spcAft>
                          <a:spcPts val="0"/>
                        </a:spcAft>
                        <a:buNone/>
                      </a:pPr>
                      <a:r>
                        <a:rPr i="1" lang="en" sz="1200">
                          <a:latin typeface="Inter"/>
                          <a:ea typeface="Inter"/>
                          <a:cs typeface="Inter"/>
                          <a:sym typeface="Inter"/>
                        </a:rPr>
                        <a:t>#2: Expansion of Transportation</a:t>
                      </a:r>
                      <a:endParaRPr i="1" sz="1200">
                        <a:latin typeface="Inter"/>
                        <a:ea typeface="Inter"/>
                        <a:cs typeface="Inter"/>
                        <a:sym typeface="Inter"/>
                      </a:endParaRPr>
                    </a:p>
                  </a:txBody>
                  <a:tcPr marT="70650" marB="70650" marR="118325" marL="1183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nchor="ct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tc>
              </a:tr>
              <a:tr h="378650">
                <a:tc>
                  <a:txBody>
                    <a:bodyPr/>
                    <a:lstStyle/>
                    <a:p>
                      <a:pPr indent="0" lvl="0" marL="0" rtl="0" algn="ctr">
                        <a:spcBef>
                          <a:spcPts val="0"/>
                        </a:spcBef>
                        <a:spcAft>
                          <a:spcPts val="0"/>
                        </a:spcAft>
                        <a:buNone/>
                      </a:pPr>
                      <a:r>
                        <a:rPr i="1" lang="en" sz="1200">
                          <a:latin typeface="Inter"/>
                          <a:ea typeface="Inter"/>
                          <a:cs typeface="Inter"/>
                          <a:sym typeface="Inter"/>
                        </a:rPr>
                        <a:t>#3: Advances in Telecommunications</a:t>
                      </a:r>
                      <a:endParaRPr i="1" sz="1200">
                        <a:latin typeface="Inter"/>
                        <a:ea typeface="Inter"/>
                        <a:cs typeface="Inter"/>
                        <a:sym typeface="Inter"/>
                      </a:endParaRPr>
                    </a:p>
                  </a:txBody>
                  <a:tcPr marT="70650" marB="70650" marR="118325" marL="1183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nchor="ct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tc>
              </a:tr>
              <a:tr h="612625">
                <a:tc>
                  <a:txBody>
                    <a:bodyPr/>
                    <a:lstStyle/>
                    <a:p>
                      <a:pPr indent="0" lvl="0" marL="0" rtl="0" algn="ctr">
                        <a:spcBef>
                          <a:spcPts val="0"/>
                        </a:spcBef>
                        <a:spcAft>
                          <a:spcPts val="0"/>
                        </a:spcAft>
                        <a:buNone/>
                      </a:pPr>
                      <a:r>
                        <a:rPr i="1" lang="en" sz="1200">
                          <a:latin typeface="Inter"/>
                          <a:ea typeface="Inter"/>
                          <a:cs typeface="Inter"/>
                          <a:sym typeface="Inter"/>
                        </a:rPr>
                        <a:t>#4: Control of Industry and Agriculture</a:t>
                      </a:r>
                      <a:endParaRPr i="1" sz="1200">
                        <a:latin typeface="Inter"/>
                        <a:ea typeface="Inter"/>
                        <a:cs typeface="Inter"/>
                        <a:sym typeface="Inter"/>
                      </a:endParaRPr>
                    </a:p>
                  </a:txBody>
                  <a:tcPr marT="70650" marB="70650" marR="118325" marL="1183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nchor="ct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3" name="Shape 123"/>
        <p:cNvGrpSpPr/>
        <p:nvPr/>
      </p:nvGrpSpPr>
      <p:grpSpPr>
        <a:xfrm>
          <a:off x="0" y="0"/>
          <a:ext cx="0" cy="0"/>
          <a:chOff x="0" y="0"/>
          <a:chExt cx="0" cy="0"/>
        </a:xfrm>
      </p:grpSpPr>
      <p:pic>
        <p:nvPicPr>
          <p:cNvPr id="124" name="Google Shape;124;p27" title="US His DC Project - 2025-03-20T140806.179.jpg"/>
          <p:cNvPicPr preferRelativeResize="0"/>
          <p:nvPr/>
        </p:nvPicPr>
        <p:blipFill rotWithShape="1">
          <a:blip r:embed="rId3">
            <a:alphaModFix/>
          </a:blip>
          <a:srcRect b="0" l="0" r="50340" t="0"/>
          <a:stretch/>
        </p:blipFill>
        <p:spPr>
          <a:xfrm>
            <a:off x="76200" y="4895175"/>
            <a:ext cx="4062850" cy="4601926"/>
          </a:xfrm>
          <a:prstGeom prst="rect">
            <a:avLst/>
          </a:prstGeom>
          <a:noFill/>
          <a:ln>
            <a:noFill/>
          </a:ln>
        </p:spPr>
      </p:pic>
      <p:sp>
        <p:nvSpPr>
          <p:cNvPr id="125" name="Google Shape;125;p27"/>
          <p:cNvSpPr txBox="1"/>
          <p:nvPr/>
        </p:nvSpPr>
        <p:spPr>
          <a:xfrm>
            <a:off x="0" y="0"/>
            <a:ext cx="7772400" cy="922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7: Transforming Societies - Imperialism &amp; Resistance</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3</a:t>
            </a:r>
            <a:endParaRPr sz="1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p:txBody>
      </p:sp>
      <p:pic>
        <p:nvPicPr>
          <p:cNvPr id="126" name="Google Shape;126;p27"/>
          <p:cNvPicPr preferRelativeResize="0"/>
          <p:nvPr/>
        </p:nvPicPr>
        <p:blipFill>
          <a:blip r:embed="rId4">
            <a:alphaModFix/>
          </a:blip>
          <a:stretch>
            <a:fillRect/>
          </a:stretch>
        </p:blipFill>
        <p:spPr>
          <a:xfrm>
            <a:off x="216272" y="230997"/>
            <a:ext cx="630865" cy="261602"/>
          </a:xfrm>
          <a:prstGeom prst="rect">
            <a:avLst/>
          </a:prstGeom>
          <a:noFill/>
          <a:ln>
            <a:noFill/>
          </a:ln>
        </p:spPr>
      </p:pic>
      <p:sp>
        <p:nvSpPr>
          <p:cNvPr id="127" name="Google Shape;127;p27"/>
          <p:cNvSpPr txBox="1"/>
          <p:nvPr/>
        </p:nvSpPr>
        <p:spPr>
          <a:xfrm>
            <a:off x="730950" y="14193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What methods did the British use to gain and maintain control over India?</a:t>
            </a:r>
            <a:endParaRPr i="1" sz="1700">
              <a:latin typeface="Inter"/>
              <a:ea typeface="Inter"/>
              <a:cs typeface="Inter"/>
              <a:sym typeface="Inter"/>
            </a:endParaRPr>
          </a:p>
        </p:txBody>
      </p:sp>
      <p:pic>
        <p:nvPicPr>
          <p:cNvPr id="128" name="Google Shape;128;p27"/>
          <p:cNvPicPr preferRelativeResize="0"/>
          <p:nvPr/>
        </p:nvPicPr>
        <p:blipFill>
          <a:blip r:embed="rId5">
            <a:alphaModFix/>
          </a:blip>
          <a:stretch>
            <a:fillRect/>
          </a:stretch>
        </p:blipFill>
        <p:spPr>
          <a:xfrm>
            <a:off x="402969" y="9497096"/>
            <a:ext cx="257457" cy="257457"/>
          </a:xfrm>
          <a:prstGeom prst="rect">
            <a:avLst/>
          </a:prstGeom>
          <a:noFill/>
          <a:ln>
            <a:noFill/>
          </a:ln>
        </p:spPr>
      </p:pic>
      <p:sp>
        <p:nvSpPr>
          <p:cNvPr id="129" name="Google Shape;129;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0" name="Google Shape;130;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1" name="Google Shape;131;p27"/>
          <p:cNvSpPr txBox="1"/>
          <p:nvPr/>
        </p:nvSpPr>
        <p:spPr>
          <a:xfrm>
            <a:off x="557000" y="1042363"/>
            <a:ext cx="6842400" cy="25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___________________________________________________________	Date: ____________</a:t>
            </a:r>
            <a:endParaRPr b="1" sz="1200">
              <a:solidFill>
                <a:schemeClr val="dk1"/>
              </a:solidFill>
              <a:latin typeface="Inter"/>
              <a:ea typeface="Inter"/>
              <a:cs typeface="Inter"/>
              <a:sym typeface="Inter"/>
            </a:endParaRPr>
          </a:p>
        </p:txBody>
      </p:sp>
      <p:sp>
        <p:nvSpPr>
          <p:cNvPr id="132" name="Google Shape;132;p27"/>
          <p:cNvSpPr txBox="1"/>
          <p:nvPr/>
        </p:nvSpPr>
        <p:spPr>
          <a:xfrm>
            <a:off x="455300" y="2804975"/>
            <a:ext cx="68619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Directions: </a:t>
            </a:r>
            <a:r>
              <a:rPr lang="en" sz="1300">
                <a:latin typeface="Halant"/>
                <a:ea typeface="Halant"/>
                <a:cs typeface="Halant"/>
                <a:sym typeface="Halant"/>
              </a:rPr>
              <a:t>Using a combination of writing and drawing, create a metaphor or analogy to demonstrate the methods used by the British to gain and maintain control over India.</a:t>
            </a:r>
            <a:endParaRPr sz="1300">
              <a:solidFill>
                <a:srgbClr val="000000"/>
              </a:solidFill>
              <a:latin typeface="Halant"/>
              <a:ea typeface="Halant"/>
              <a:cs typeface="Halant"/>
              <a:sym typeface="Halant"/>
            </a:endParaRPr>
          </a:p>
        </p:txBody>
      </p:sp>
      <p:sp>
        <p:nvSpPr>
          <p:cNvPr id="133" name="Google Shape;133;p27"/>
          <p:cNvSpPr txBox="1"/>
          <p:nvPr/>
        </p:nvSpPr>
        <p:spPr>
          <a:xfrm>
            <a:off x="-2414625" y="2353100"/>
            <a:ext cx="77976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800">
              <a:solidFill>
                <a:schemeClr val="dk2"/>
              </a:solidFill>
            </a:endParaRPr>
          </a:p>
        </p:txBody>
      </p:sp>
      <p:sp>
        <p:nvSpPr>
          <p:cNvPr id="134" name="Google Shape;134;p27"/>
          <p:cNvSpPr txBox="1"/>
          <p:nvPr/>
        </p:nvSpPr>
        <p:spPr>
          <a:xfrm>
            <a:off x="485075" y="3588475"/>
            <a:ext cx="3245100" cy="1108200"/>
          </a:xfrm>
          <a:prstGeom prst="rect">
            <a:avLst/>
          </a:prstGeom>
          <a:noFill/>
          <a:ln cap="flat" cmpd="sng" w="9525">
            <a:solidFill>
              <a:srgbClr val="38E0A4"/>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latin typeface="Inter"/>
                <a:ea typeface="Inter"/>
                <a:cs typeface="Inter"/>
                <a:sym typeface="Inter"/>
              </a:rPr>
              <a:t>Example: </a:t>
            </a:r>
            <a:r>
              <a:rPr i="1" lang="en" sz="1200">
                <a:latin typeface="Inter"/>
                <a:ea typeface="Inter"/>
                <a:cs typeface="Inter"/>
                <a:sym typeface="Inter"/>
              </a:rPr>
              <a:t>British imperialism in India was like a chess game because every move was strategic, with Britain using diplomacy, economic control, and military force to slowly dominate India.</a:t>
            </a:r>
            <a:endParaRPr i="1" sz="1200">
              <a:latin typeface="Inter"/>
              <a:ea typeface="Inter"/>
              <a:cs typeface="Inter"/>
              <a:sym typeface="Inter"/>
            </a:endParaRPr>
          </a:p>
        </p:txBody>
      </p:sp>
      <p:sp>
        <p:nvSpPr>
          <p:cNvPr id="135" name="Google Shape;135;p27"/>
          <p:cNvSpPr/>
          <p:nvPr/>
        </p:nvSpPr>
        <p:spPr>
          <a:xfrm>
            <a:off x="4009738" y="5212875"/>
            <a:ext cx="3134400" cy="40689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6" name="Google Shape;136;p27"/>
          <p:cNvSpPr txBox="1"/>
          <p:nvPr/>
        </p:nvSpPr>
        <p:spPr>
          <a:xfrm>
            <a:off x="4928038" y="4682625"/>
            <a:ext cx="12978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000">
                <a:solidFill>
                  <a:srgbClr val="000000"/>
                </a:solidFill>
                <a:latin typeface="Plus Jakarta Sans"/>
                <a:ea typeface="Plus Jakarta Sans"/>
                <a:cs typeface="Plus Jakarta Sans"/>
                <a:sym typeface="Plus Jakarta Sans"/>
              </a:rPr>
              <a:t>Drawing</a:t>
            </a:r>
            <a:endParaRPr b="1" sz="2000">
              <a:solidFill>
                <a:srgbClr val="000000"/>
              </a:solidFill>
              <a:latin typeface="Plus Jakarta Sans"/>
              <a:ea typeface="Plus Jakarta Sans"/>
              <a:cs typeface="Plus Jakarta Sans"/>
              <a:sym typeface="Plus Jakarta Sans"/>
            </a:endParaRPr>
          </a:p>
        </p:txBody>
      </p:sp>
      <p:sp>
        <p:nvSpPr>
          <p:cNvPr id="137" name="Google Shape;137;p27"/>
          <p:cNvSpPr txBox="1"/>
          <p:nvPr/>
        </p:nvSpPr>
        <p:spPr>
          <a:xfrm>
            <a:off x="1506413" y="5195950"/>
            <a:ext cx="1297800" cy="431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300">
                <a:latin typeface="Plus Jakarta Sans"/>
                <a:ea typeface="Plus Jakarta Sans"/>
                <a:cs typeface="Plus Jakarta Sans"/>
                <a:sym typeface="Plus Jakarta Sans"/>
              </a:rPr>
              <a:t>Metaphor/</a:t>
            </a:r>
            <a:endParaRPr b="1" sz="1300">
              <a:latin typeface="Plus Jakarta Sans"/>
              <a:ea typeface="Plus Jakarta Sans"/>
              <a:cs typeface="Plus Jakarta Sans"/>
              <a:sym typeface="Plus Jakarta Sans"/>
            </a:endParaRPr>
          </a:p>
          <a:p>
            <a:pPr indent="0" lvl="0" marL="0" rtl="0" algn="ctr">
              <a:spcBef>
                <a:spcPts val="0"/>
              </a:spcBef>
              <a:spcAft>
                <a:spcPts val="0"/>
              </a:spcAft>
              <a:buNone/>
            </a:pPr>
            <a:r>
              <a:rPr b="1" lang="en" sz="1300">
                <a:latin typeface="Plus Jakarta Sans"/>
                <a:ea typeface="Plus Jakarta Sans"/>
                <a:cs typeface="Plus Jakarta Sans"/>
                <a:sym typeface="Plus Jakarta Sans"/>
              </a:rPr>
              <a:t>Analogy</a:t>
            </a:r>
            <a:endParaRPr b="1" sz="1300">
              <a:solidFill>
                <a:srgbClr val="000000"/>
              </a:solidFill>
              <a:latin typeface="Plus Jakarta Sans"/>
              <a:ea typeface="Plus Jakarta Sans"/>
              <a:cs typeface="Plus Jakarta Sans"/>
              <a:sym typeface="Plus Jakarta Sans"/>
            </a:endParaRPr>
          </a:p>
        </p:txBody>
      </p:sp>
      <p:pic>
        <p:nvPicPr>
          <p:cNvPr id="138" name="Google Shape;138;p27" title="US His DC Project - 2025-03-20T141256.678.jpg"/>
          <p:cNvPicPr preferRelativeResize="0"/>
          <p:nvPr/>
        </p:nvPicPr>
        <p:blipFill rotWithShape="1">
          <a:blip r:embed="rId6">
            <a:alphaModFix/>
          </a:blip>
          <a:srcRect b="0" l="0" r="41030" t="0"/>
          <a:stretch/>
        </p:blipFill>
        <p:spPr>
          <a:xfrm>
            <a:off x="4869263" y="3338775"/>
            <a:ext cx="1415376" cy="1350121"/>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